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6" r:id="rId3"/>
    <p:sldId id="258" r:id="rId4"/>
    <p:sldId id="259" r:id="rId5"/>
    <p:sldId id="261" r:id="rId6"/>
    <p:sldId id="262" r:id="rId7"/>
    <p:sldId id="260" r:id="rId8"/>
    <p:sldId id="263" r:id="rId9"/>
    <p:sldId id="264" r:id="rId10"/>
    <p:sldId id="265" r:id="rId11"/>
    <p:sldId id="267" r:id="rId12"/>
    <p:sldId id="272" r:id="rId13"/>
    <p:sldId id="268" r:id="rId14"/>
    <p:sldId id="270" r:id="rId15"/>
    <p:sldId id="271" r:id="rId1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713"/>
    <a:srgbClr val="FFFF00"/>
    <a:srgbClr val="0D0D0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50" d="100"/>
          <a:sy n="50" d="100"/>
        </p:scale>
        <p:origin x="77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8C73D-CBE9-44B9-8117-565A4ADCD707}" type="datetimeFigureOut">
              <a:rPr lang="vi-VN" smtClean="0"/>
              <a:t>13/09/2024</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23FC8-8FC4-4F90-B1B1-425BECAC2D3F}" type="slidenum">
              <a:rPr lang="vi-VN" smtClean="0"/>
              <a:t>‹#›</a:t>
            </a:fld>
            <a:endParaRPr lang="vi-VN"/>
          </a:p>
        </p:txBody>
      </p:sp>
    </p:spTree>
    <p:extLst>
      <p:ext uri="{BB962C8B-B14F-4D97-AF65-F5344CB8AC3E}">
        <p14:creationId xmlns:p14="http://schemas.microsoft.com/office/powerpoint/2010/main" val="3936510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a:t>
            </a:fld>
            <a:endParaRPr lang="vi-VN"/>
          </a:p>
        </p:txBody>
      </p:sp>
    </p:spTree>
    <p:extLst>
      <p:ext uri="{BB962C8B-B14F-4D97-AF65-F5344CB8AC3E}">
        <p14:creationId xmlns:p14="http://schemas.microsoft.com/office/powerpoint/2010/main" val="211318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2</a:t>
            </a:fld>
            <a:endParaRPr lang="vi-VN"/>
          </a:p>
        </p:txBody>
      </p:sp>
    </p:spTree>
    <p:extLst>
      <p:ext uri="{BB962C8B-B14F-4D97-AF65-F5344CB8AC3E}">
        <p14:creationId xmlns:p14="http://schemas.microsoft.com/office/powerpoint/2010/main" val="35268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10</a:t>
            </a:fld>
            <a:endParaRPr lang="vi-VN"/>
          </a:p>
        </p:txBody>
      </p:sp>
    </p:spTree>
    <p:extLst>
      <p:ext uri="{BB962C8B-B14F-4D97-AF65-F5344CB8AC3E}">
        <p14:creationId xmlns:p14="http://schemas.microsoft.com/office/powerpoint/2010/main" val="244903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11</a:t>
            </a:fld>
            <a:endParaRPr lang="vi-VN"/>
          </a:p>
        </p:txBody>
      </p:sp>
    </p:spTree>
    <p:extLst>
      <p:ext uri="{BB962C8B-B14F-4D97-AF65-F5344CB8AC3E}">
        <p14:creationId xmlns:p14="http://schemas.microsoft.com/office/powerpoint/2010/main" val="567578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12</a:t>
            </a:fld>
            <a:endParaRPr lang="vi-VN"/>
          </a:p>
        </p:txBody>
      </p:sp>
    </p:spTree>
    <p:extLst>
      <p:ext uri="{BB962C8B-B14F-4D97-AF65-F5344CB8AC3E}">
        <p14:creationId xmlns:p14="http://schemas.microsoft.com/office/powerpoint/2010/main" val="14882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13</a:t>
            </a:fld>
            <a:endParaRPr lang="vi-VN"/>
          </a:p>
        </p:txBody>
      </p:sp>
    </p:spTree>
    <p:extLst>
      <p:ext uri="{BB962C8B-B14F-4D97-AF65-F5344CB8AC3E}">
        <p14:creationId xmlns:p14="http://schemas.microsoft.com/office/powerpoint/2010/main" val="151630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14</a:t>
            </a:fld>
            <a:endParaRPr lang="vi-VN"/>
          </a:p>
        </p:txBody>
      </p:sp>
    </p:spTree>
    <p:extLst>
      <p:ext uri="{BB962C8B-B14F-4D97-AF65-F5344CB8AC3E}">
        <p14:creationId xmlns:p14="http://schemas.microsoft.com/office/powerpoint/2010/main" val="205948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FDD23FC8-8FC4-4F90-B1B1-425BECAC2D3F}" type="slidenum">
              <a:rPr lang="vi-VN" smtClean="0"/>
              <a:t>15</a:t>
            </a:fld>
            <a:endParaRPr lang="vi-VN"/>
          </a:p>
        </p:txBody>
      </p:sp>
    </p:spTree>
    <p:extLst>
      <p:ext uri="{BB962C8B-B14F-4D97-AF65-F5344CB8AC3E}">
        <p14:creationId xmlns:p14="http://schemas.microsoft.com/office/powerpoint/2010/main" val="2435743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C5F2C3-BBD8-CE8E-EE09-0F76C2B1C89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4527E0A3-EA72-D7D8-8DEF-EC0863A21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F01F18CB-CDAC-9BBC-9402-E3E184E2CAF3}"/>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C27DA191-4ECE-E364-4688-88A9275C800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F010910-5D1E-5B58-52C8-BA09A8E7015E}"/>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420281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FB4F9A-6B5F-4539-F7FF-662589837C06}"/>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A1F1682D-8578-056F-2E26-737A53D3B17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A50A2F6-8F09-4011-CBC4-C76A48A6D7B7}"/>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C85878AD-7356-E72A-D011-86706567F98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AC0BCDC-60CE-E19A-6EA9-3750310E0078}"/>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09197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22788C7-83FC-BE88-265E-AA8B69FF4C6A}"/>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81669FA6-F245-7EF9-E760-B94043B0359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BED567F-54BE-00A8-EF5F-4AD1EB8FDA94}"/>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8B93E60E-E38E-0BB7-BB7E-B2E6881BC3B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458CA8D-5EBF-F8A5-C9F9-F1AC8ECC8E29}"/>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55033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A2FD68-2AC9-89CF-07DD-F4513ECF002B}"/>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05567A8A-82F4-97EA-10FC-4376222734F0}"/>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7EFD6DF-C958-8477-4A4E-8282DB200FB2}"/>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897C6882-D7AF-6D63-1FB4-51F120899CE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E0B1387-13D2-7F95-4ECF-4E78C33A72C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05222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71C0C8-9E70-7491-6EA0-E3813CF2698E}"/>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5ACCA1D-2366-CFCD-3BF6-730D9970EE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DFE16274-33E1-A706-0475-F2ED6FDA04C9}"/>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BCAB8323-A3B4-457C-0BBE-04F3AFC90D9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03DB0DB-D02F-39AC-DE83-ED322F812D98}"/>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83878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26657E-7A82-96E1-1DE4-A852E998C08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8D6999D-993F-4423-09BB-BAF9EF7A4CBE}"/>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CFD3C01A-E263-CBB7-681D-11F3AEBA9928}"/>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B9ECBC66-7E35-CBFE-33AE-894C6A354E1F}"/>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BDEC9D84-134F-9F9E-07E1-7A0D6814091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6388D13-1692-E178-8773-E39C871AF87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251451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891BA9-534E-6C80-19FA-DE2A8C63D54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1CC1DDB0-2DAC-453A-BB01-5833E39C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6F727A1-965A-7E73-C8F2-C426FA96FA8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10A6275F-BE81-5101-C539-A6DD13901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41DBE16-5FD5-538F-2A30-960999B5F15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113042B-2388-E6F4-F5C4-7AA3A5031297}"/>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8" name="Chỗ dành sẵn cho Chân trang 7">
            <a:extLst>
              <a:ext uri="{FF2B5EF4-FFF2-40B4-BE49-F238E27FC236}">
                <a16:creationId xmlns:a16="http://schemas.microsoft.com/office/drawing/2014/main" id="{FED8DAB6-4EFD-31D3-F1FF-051787DD6CED}"/>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C0CA94F-46CD-8EFC-791D-46F9CB4C1215}"/>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23182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994B31-D79F-874E-A1CB-B0DA80CBB6CB}"/>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DE2CBF7-E82B-4257-572C-21F78C8FA732}"/>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4" name="Chỗ dành sẵn cho Chân trang 3">
            <a:extLst>
              <a:ext uri="{FF2B5EF4-FFF2-40B4-BE49-F238E27FC236}">
                <a16:creationId xmlns:a16="http://schemas.microsoft.com/office/drawing/2014/main" id="{794FDB64-E48E-EFA2-7ABB-C3CA3F9B1376}"/>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32C99377-94A6-68E9-214D-52934CC887B7}"/>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90454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219EC4B9-CE18-CC03-D21C-E762C9586E0A}"/>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3" name="Chỗ dành sẵn cho Chân trang 2">
            <a:extLst>
              <a:ext uri="{FF2B5EF4-FFF2-40B4-BE49-F238E27FC236}">
                <a16:creationId xmlns:a16="http://schemas.microsoft.com/office/drawing/2014/main" id="{7C5C8EE0-B3A3-4CB0-554D-19D37F571492}"/>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63D361C2-6D07-2E3A-ECE9-7BF82DCB7682}"/>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1898174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E99528-821F-FD68-D03E-0DA9CC04AA2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CB7A4CEB-F6F8-76AC-1F71-B1A44066E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C95EC2D5-24BA-366C-F11E-BB554478B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4699504-356A-CE8E-7394-6A06FC1E6906}"/>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7E240212-450A-8505-3D10-FFFA651F9B64}"/>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CE857AC8-F8BB-D830-DD51-4F93732949F0}"/>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63247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D8BA5E-5207-BEBC-C6AD-FF87117DB75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B06837A5-C49D-58BE-4C37-A7B01A83F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FE95964B-1457-BEC8-366D-842DBC56E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6E550CD-F27E-B40E-4925-D259D46C22A6}"/>
              </a:ext>
            </a:extLst>
          </p:cNvPr>
          <p:cNvSpPr>
            <a:spLocks noGrp="1"/>
          </p:cNvSpPr>
          <p:nvPr>
            <p:ph type="dt" sz="half" idx="10"/>
          </p:nvPr>
        </p:nvSpPr>
        <p:spPr/>
        <p:txBody>
          <a:bodyPr/>
          <a:lstStyle/>
          <a:p>
            <a:fld id="{35E97686-DF29-4DA1-BA3A-3C6DE75F3F0A}" type="datetimeFigureOut">
              <a:rPr lang="vi-VN" smtClean="0"/>
              <a:t>13/09/2024</a:t>
            </a:fld>
            <a:endParaRPr lang="vi-VN"/>
          </a:p>
        </p:txBody>
      </p:sp>
      <p:sp>
        <p:nvSpPr>
          <p:cNvPr id="6" name="Chỗ dành sẵn cho Chân trang 5">
            <a:extLst>
              <a:ext uri="{FF2B5EF4-FFF2-40B4-BE49-F238E27FC236}">
                <a16:creationId xmlns:a16="http://schemas.microsoft.com/office/drawing/2014/main" id="{DBD0FDB3-CD31-C295-5E08-7F81762F996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66F0144-2367-9366-4A24-415B2D30F813}"/>
              </a:ext>
            </a:extLst>
          </p:cNvPr>
          <p:cNvSpPr>
            <a:spLocks noGrp="1"/>
          </p:cNvSpPr>
          <p:nvPr>
            <p:ph type="sldNum" sz="quarter" idx="12"/>
          </p:nvPr>
        </p:nvSpPr>
        <p:spPr/>
        <p:txBody>
          <a:bodyPr/>
          <a:lstStyle/>
          <a:p>
            <a:fld id="{626E6721-2EEC-4532-828E-61750939F7F5}" type="slidenum">
              <a:rPr lang="vi-VN" smtClean="0"/>
              <a:t>‹#›</a:t>
            </a:fld>
            <a:endParaRPr lang="vi-VN"/>
          </a:p>
        </p:txBody>
      </p:sp>
    </p:spTree>
    <p:extLst>
      <p:ext uri="{BB962C8B-B14F-4D97-AF65-F5344CB8AC3E}">
        <p14:creationId xmlns:p14="http://schemas.microsoft.com/office/powerpoint/2010/main" val="337617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B90D9ADD-B465-AAB3-4A6B-CF5B7FFC3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03197ED6-5696-4F76-8BF9-CAC0DCEC4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DDE79E4-E603-C97D-E548-2062A5D92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E97686-DF29-4DA1-BA3A-3C6DE75F3F0A}" type="datetimeFigureOut">
              <a:rPr lang="vi-VN" smtClean="0"/>
              <a:t>13/09/2024</a:t>
            </a:fld>
            <a:endParaRPr lang="vi-VN"/>
          </a:p>
        </p:txBody>
      </p:sp>
      <p:sp>
        <p:nvSpPr>
          <p:cNvPr id="5" name="Chỗ dành sẵn cho Chân trang 4">
            <a:extLst>
              <a:ext uri="{FF2B5EF4-FFF2-40B4-BE49-F238E27FC236}">
                <a16:creationId xmlns:a16="http://schemas.microsoft.com/office/drawing/2014/main" id="{2FAFC05F-C706-8110-E561-53CD270B8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Chỗ dành sẵn cho Số hiệu Bản chiếu 5">
            <a:extLst>
              <a:ext uri="{FF2B5EF4-FFF2-40B4-BE49-F238E27FC236}">
                <a16:creationId xmlns:a16="http://schemas.microsoft.com/office/drawing/2014/main" id="{871B524A-2225-E3C1-A148-658FB17F3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6E6721-2EEC-4532-828E-61750939F7F5}" type="slidenum">
              <a:rPr lang="vi-VN" smtClean="0"/>
              <a:t>‹#›</a:t>
            </a:fld>
            <a:endParaRPr lang="vi-VN"/>
          </a:p>
        </p:txBody>
      </p:sp>
    </p:spTree>
    <p:extLst>
      <p:ext uri="{BB962C8B-B14F-4D97-AF65-F5344CB8AC3E}">
        <p14:creationId xmlns:p14="http://schemas.microsoft.com/office/powerpoint/2010/main" val="208341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gi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Hình ảnh 1">
            <a:extLst>
              <a:ext uri="{FF2B5EF4-FFF2-40B4-BE49-F238E27FC236}">
                <a16:creationId xmlns:a16="http://schemas.microsoft.com/office/drawing/2014/main" id="{205AD228-E51C-A642-5E27-63CA16D3DA69}"/>
              </a:ext>
            </a:extLst>
          </p:cNvPr>
          <p:cNvPicPr>
            <a:picLocks noChangeAspect="1"/>
          </p:cNvPicPr>
          <p:nvPr/>
        </p:nvPicPr>
        <p:blipFill>
          <a:blip r:embed="rId4"/>
          <a:stretch>
            <a:fillRect/>
          </a:stretch>
        </p:blipFill>
        <p:spPr>
          <a:xfrm flipH="1">
            <a:off x="-1942257" y="2217121"/>
            <a:ext cx="1906075" cy="4640879"/>
          </a:xfrm>
          <a:prstGeom prst="rect">
            <a:avLst/>
          </a:prstGeom>
        </p:spPr>
      </p:pic>
    </p:spTree>
    <p:extLst>
      <p:ext uri="{BB962C8B-B14F-4D97-AF65-F5344CB8AC3E}">
        <p14:creationId xmlns:p14="http://schemas.microsoft.com/office/powerpoint/2010/main" val="133206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AutoShape 2">
            <a:extLst>
              <a:ext uri="{FF2B5EF4-FFF2-40B4-BE49-F238E27FC236}">
                <a16:creationId xmlns:a16="http://schemas.microsoft.com/office/drawing/2014/main" id="{CFD26279-F542-A77B-FA18-8A4F7348D937}"/>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Hình ảnh 8" descr="Ảnh có chứa người, trang phục, đàn ông, Mặt người&#10;&#10;Mô tả được tạo tự động">
            <a:extLst>
              <a:ext uri="{FF2B5EF4-FFF2-40B4-BE49-F238E27FC236}">
                <a16:creationId xmlns:a16="http://schemas.microsoft.com/office/drawing/2014/main" id="{761155E7-9F69-C0F8-D85B-66F9FFCB3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412" y="2628900"/>
            <a:ext cx="3667626" cy="3667626"/>
          </a:xfrm>
          <a:prstGeom prst="rect">
            <a:avLst/>
          </a:prstGeom>
        </p:spPr>
      </p:pic>
      <p:sp>
        <p:nvSpPr>
          <p:cNvPr id="11" name="Hộp Văn bản 10">
            <a:extLst>
              <a:ext uri="{FF2B5EF4-FFF2-40B4-BE49-F238E27FC236}">
                <a16:creationId xmlns:a16="http://schemas.microsoft.com/office/drawing/2014/main" id="{28D59C3A-B59A-4776-BE4B-2A62E599B6E5}"/>
              </a:ext>
            </a:extLst>
          </p:cNvPr>
          <p:cNvSpPr txBox="1"/>
          <p:nvPr/>
        </p:nvSpPr>
        <p:spPr>
          <a:xfrm>
            <a:off x="2310063" y="457200"/>
            <a:ext cx="10226842" cy="2862322"/>
          </a:xfrm>
          <a:prstGeom prst="rect">
            <a:avLst/>
          </a:prstGeom>
          <a:solidFill>
            <a:srgbClr val="FFFF00"/>
          </a:solidFill>
          <a:effectLst>
            <a:softEdge rad="127000"/>
          </a:effectLst>
        </p:spPr>
        <p:txBody>
          <a:bodyPr wrap="square" rtlCol="0">
            <a:spAutoFit/>
          </a:bodyPr>
          <a:lstStyle/>
          <a:p>
            <a:pPr algn="ctr"/>
            <a:r>
              <a:rPr lang="vi-VN" sz="6000" dirty="0"/>
              <a:t>Bài thuyết trình: "Kế hoạch bảo vệ và xây dựng truyền thống nhà trường"</a:t>
            </a:r>
          </a:p>
        </p:txBody>
      </p:sp>
      <p:pic>
        <p:nvPicPr>
          <p:cNvPr id="1028" name="Picture 4" descr="WOJAK POINTING MEN Meme Generator">
            <a:extLst>
              <a:ext uri="{FF2B5EF4-FFF2-40B4-BE49-F238E27FC236}">
                <a16:creationId xmlns:a16="http://schemas.microsoft.com/office/drawing/2014/main" id="{B874463E-77E4-2964-E99B-E16A024CE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634" y="2812912"/>
            <a:ext cx="4688167" cy="419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378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Trường THCS Mỹ Thới ra mắt mô hình “Phòng chống bạo lực học đường” - Báo An  Giang Online">
            <a:extLst>
              <a:ext uri="{FF2B5EF4-FFF2-40B4-BE49-F238E27FC236}">
                <a16:creationId xmlns:a16="http://schemas.microsoft.com/office/drawing/2014/main" id="{9FE68B8C-7E8A-E722-2275-871EC2A88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442" y="-308"/>
            <a:ext cx="7972299" cy="476280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ường Trung học cơ sở Mỹ Thới và lớp 2K, Trường Tiểu học Nguyễn Du đoạt  giải nhất Hội thi hóa trang, sân khấu hóa nhân vật từ tác phẩm văn học -">
            <a:extLst>
              <a:ext uri="{FF2B5EF4-FFF2-40B4-BE49-F238E27FC236}">
                <a16:creationId xmlns:a16="http://schemas.microsoft.com/office/drawing/2014/main" id="{6C432A31-6CF0-1173-5CBE-5E2485251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878" y="4453078"/>
            <a:ext cx="7470831" cy="45422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ới thiệu về truyền thống nhà trường thông qua hoạt động ngoài giờ lên lớp.">
            <a:extLst>
              <a:ext uri="{FF2B5EF4-FFF2-40B4-BE49-F238E27FC236}">
                <a16:creationId xmlns:a16="http://schemas.microsoft.com/office/drawing/2014/main" id="{31A0D17E-96F7-D121-632D-63EFA066D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6062662"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ư viện Trường THCS Mỹ Thới - My Thoi Secondary school Library | Long Xuyên">
            <a:extLst>
              <a:ext uri="{FF2B5EF4-FFF2-40B4-BE49-F238E27FC236}">
                <a16:creationId xmlns:a16="http://schemas.microsoft.com/office/drawing/2014/main" id="{1ECFE30B-AE00-935A-0C28-5A1731E9C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04326"/>
            <a:ext cx="5540298" cy="3996574"/>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2514408" y="334781"/>
            <a:ext cx="6953250" cy="5016758"/>
          </a:xfrm>
          <a:prstGeom prst="rect">
            <a:avLst/>
          </a:prstGeom>
          <a:gradFill flip="none" rotWithShape="1">
            <a:gsLst>
              <a:gs pos="94500">
                <a:schemeClr val="tx1">
                  <a:lumMod val="65000"/>
                  <a:lumOff val="35000"/>
                </a:schemeClr>
              </a:gs>
              <a:gs pos="0">
                <a:srgbClr val="00B050"/>
              </a:gs>
              <a:gs pos="50000">
                <a:srgbClr val="FFFF00"/>
              </a:gs>
              <a:gs pos="71000">
                <a:schemeClr val="tx2">
                  <a:lumMod val="75000"/>
                  <a:lumOff val="25000"/>
                </a:schemeClr>
              </a:gs>
            </a:gsLst>
            <a:lin ang="18900000" scaled="1"/>
            <a:tileRect/>
          </a:gradFill>
          <a:effectLst>
            <a:softEdge rad="63500"/>
          </a:effectLst>
        </p:spPr>
        <p:txBody>
          <a:bodyPr wrap="square" rtlCol="0">
            <a:spAutoFit/>
          </a:bodyPr>
          <a:lstStyle/>
          <a:p>
            <a:r>
              <a:rPr lang="vi-VN" sz="3200" b="1" dirty="0"/>
              <a:t>Kính thưa cô giáo và các bạn,</a:t>
            </a:r>
          </a:p>
          <a:p>
            <a:endParaRPr lang="vi-VN" sz="3200" dirty="0"/>
          </a:p>
          <a:p>
            <a:r>
              <a:rPr lang="vi-VN" sz="3200" dirty="0"/>
              <a:t>Hôm nay, nhóm chúng em xin trình bày kế hoạch của nhóm về việc bảo vệ và xây dựng truyền thống của nhà trường. Truyền thống nhà trường không chỉ là thứ để giúp các bạn học sinh có nề nếp hơn mà còn là nền tảng để các bạn học sinh noi theo và phát triển trong con đường học tập</a:t>
            </a:r>
          </a:p>
        </p:txBody>
      </p:sp>
    </p:spTree>
    <p:extLst>
      <p:ext uri="{BB962C8B-B14F-4D97-AF65-F5344CB8AC3E}">
        <p14:creationId xmlns:p14="http://schemas.microsoft.com/office/powerpoint/2010/main" val="7046044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ẠT ĐỘNG TRẢI NGHIỆM Xây dựng lớp học: “Thân thiện – xanh – sạch – đẹp –  an toàn” - Trường Tiểu học Phổ Ninh">
            <a:extLst>
              <a:ext uri="{FF2B5EF4-FFF2-40B4-BE49-F238E27FC236}">
                <a16:creationId xmlns:a16="http://schemas.microsoft.com/office/drawing/2014/main" id="{BDD6BBFF-A662-35A0-AD43-9A7AFA4BA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57151"/>
            <a:ext cx="7391400" cy="6915151"/>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descr="Ảnh có chứa người, trang phục, đàn ông, Mặt người&#10;&#10;Mô tả được tạo tự động">
            <a:extLst>
              <a:ext uri="{FF2B5EF4-FFF2-40B4-BE49-F238E27FC236}">
                <a16:creationId xmlns:a16="http://schemas.microsoft.com/office/drawing/2014/main" id="{BBACB544-C0F6-52DA-64A8-91E7BF180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562349" y="3114675"/>
            <a:ext cx="2686051" cy="3743325"/>
          </a:xfrm>
          <a:prstGeom prst="rect">
            <a:avLst/>
          </a:prstGeom>
        </p:spPr>
      </p:pic>
      <p:sp>
        <p:nvSpPr>
          <p:cNvPr id="6" name="Hộp Văn bản 5">
            <a:extLst>
              <a:ext uri="{FF2B5EF4-FFF2-40B4-BE49-F238E27FC236}">
                <a16:creationId xmlns:a16="http://schemas.microsoft.com/office/drawing/2014/main" id="{5136A1D7-FB9A-E545-3F36-408ED3468F3A}"/>
              </a:ext>
            </a:extLst>
          </p:cNvPr>
          <p:cNvSpPr txBox="1"/>
          <p:nvPr/>
        </p:nvSpPr>
        <p:spPr>
          <a:xfrm>
            <a:off x="6572250" y="-57152"/>
            <a:ext cx="5772150" cy="6915151"/>
          </a:xfrm>
          <a:prstGeom prst="rect">
            <a:avLst/>
          </a:prstGeom>
          <a:solidFill>
            <a:schemeClr val="accent3">
              <a:lumMod val="20000"/>
              <a:lumOff val="80000"/>
            </a:schemeClr>
          </a:solidFill>
        </p:spPr>
        <p:txBody>
          <a:bodyPr wrap="square">
            <a:spAutoFit/>
          </a:bodyPr>
          <a:lstStyle/>
          <a:p>
            <a:r>
              <a:rPr lang="vi-VN" sz="2400" b="1" dirty="0"/>
              <a:t>1. Giữ gìn môi trường học tập</a:t>
            </a:r>
          </a:p>
          <a:p>
            <a:r>
              <a:rPr lang="vi-VN" sz="2400" b="1" dirty="0"/>
              <a:t>Mỗi học sinh trong trường cần có trách nhiệm tuân thủ nội quy, từ việc đi học đúng giờ, chuẩn bị bài vở đầy đủ, cho đến việc tham gia các hoạt động học tập một cách tích cực.</a:t>
            </a:r>
          </a:p>
          <a:p>
            <a:r>
              <a:rPr lang="vi-VN" sz="2400" b="1" dirty="0"/>
              <a:t> Chúng ta cần Xây dựng một không gian học tập lành mạnh, không có bạo lực học đường. Thầy cô và học sinh cần tôn trọng lẫn nhau, lắng nghe và hỗ trợ nhau trong quá trình học tập.</a:t>
            </a:r>
          </a:p>
          <a:p>
            <a:r>
              <a:rPr lang="vi-VN" sz="2400" b="1" dirty="0"/>
              <a:t>Ngoài ra việc giữ gìn vệ sinh cho ngôi trường cũng rất quan trọng trong việc bảo vệ và xây dựng truyền thống của ngôi trường .Các nhóm học sinh nên luân phiên thực hiện vệ sinh trường lớp hàng tuần, giữ cho sân trường, lớp học luôn sạch sẽ, gọn gàng.</a:t>
            </a:r>
          </a:p>
        </p:txBody>
      </p:sp>
      <p:sp>
        <p:nvSpPr>
          <p:cNvPr id="7" name="Hộp Văn bản 6">
            <a:extLst>
              <a:ext uri="{FF2B5EF4-FFF2-40B4-BE49-F238E27FC236}">
                <a16:creationId xmlns:a16="http://schemas.microsoft.com/office/drawing/2014/main" id="{05996025-7D76-4793-4D16-EA7023C7E51D}"/>
              </a:ext>
            </a:extLst>
          </p:cNvPr>
          <p:cNvSpPr txBox="1"/>
          <p:nvPr/>
        </p:nvSpPr>
        <p:spPr>
          <a:xfrm>
            <a:off x="2428874" y="4986337"/>
            <a:ext cx="1619250" cy="584775"/>
          </a:xfrm>
          <a:prstGeom prst="rect">
            <a:avLst/>
          </a:prstGeom>
          <a:solidFill>
            <a:schemeClr val="tx1"/>
          </a:solidFill>
        </p:spPr>
        <p:txBody>
          <a:bodyPr wrap="square" rtlCol="0">
            <a:spAutoFit/>
          </a:bodyPr>
          <a:lstStyle/>
          <a:p>
            <a:r>
              <a:rPr lang="vi-VN" sz="3200" dirty="0">
                <a:solidFill>
                  <a:schemeClr val="bg1"/>
                </a:solidFill>
              </a:rPr>
              <a:t>I </a:t>
            </a:r>
            <a:r>
              <a:rPr lang="vi-VN" sz="3200" dirty="0" err="1">
                <a:solidFill>
                  <a:schemeClr val="bg1"/>
                </a:solidFill>
              </a:rPr>
              <a:t>did</a:t>
            </a:r>
            <a:r>
              <a:rPr lang="vi-VN" sz="3200" dirty="0">
                <a:solidFill>
                  <a:schemeClr val="bg1"/>
                </a:solidFill>
              </a:rPr>
              <a:t> </a:t>
            </a:r>
            <a:r>
              <a:rPr lang="vi-VN" sz="3200" dirty="0" err="1">
                <a:solidFill>
                  <a:schemeClr val="bg1"/>
                </a:solidFill>
              </a:rPr>
              <a:t>it</a:t>
            </a:r>
            <a:r>
              <a:rPr lang="vi-VN" sz="3200" dirty="0">
                <a:solidFill>
                  <a:schemeClr val="bg1"/>
                </a:solidFill>
              </a:rPr>
              <a:t>!</a:t>
            </a:r>
          </a:p>
        </p:txBody>
      </p:sp>
    </p:spTree>
    <p:extLst>
      <p:ext uri="{BB962C8B-B14F-4D97-AF65-F5344CB8AC3E}">
        <p14:creationId xmlns:p14="http://schemas.microsoft.com/office/powerpoint/2010/main" val="20476075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rường Trung học cơ sở Mỹ Thới và lớp 2K, Trường Tiểu học Nguyễn Du đoạt  giải nhất Hội thi hóa trang, sân khấu hóa nhân vật từ tác phẩm văn học -">
            <a:extLst>
              <a:ext uri="{FF2B5EF4-FFF2-40B4-BE49-F238E27FC236}">
                <a16:creationId xmlns:a16="http://schemas.microsoft.com/office/drawing/2014/main" id="{75FA822B-8566-B548-0576-ED2DD3142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298" y="-89187"/>
            <a:ext cx="6809992" cy="45422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ường Trung học cơ sở Mỹ Thới và lớp 2K, Trường Tiểu học Nguyễn Du đoạt  giải nhất Hội thi hóa trang, sân khấu hóa nhân vật từ tác phẩm văn học">
            <a:extLst>
              <a:ext uri="{FF2B5EF4-FFF2-40B4-BE49-F238E27FC236}">
                <a16:creationId xmlns:a16="http://schemas.microsoft.com/office/drawing/2014/main" id="{6408F41E-5417-005F-2534-587ABED52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598" y="4102787"/>
            <a:ext cx="7343392" cy="3167063"/>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0" y="181957"/>
            <a:ext cx="6229542" cy="6494085"/>
          </a:xfrm>
          <a:prstGeom prst="rect">
            <a:avLst/>
          </a:prstGeom>
          <a:solidFill>
            <a:srgbClr val="FFFF00"/>
          </a:solidFill>
          <a:effectLst>
            <a:softEdge rad="63500"/>
          </a:effectLst>
        </p:spPr>
        <p:txBody>
          <a:bodyPr wrap="square" rtlCol="0">
            <a:spAutoFit/>
          </a:bodyPr>
          <a:lstStyle/>
          <a:p>
            <a:r>
              <a:rPr lang="vi-VN" sz="3200" b="1" i="0" dirty="0">
                <a:effectLst/>
                <a:latin typeface="SegoeuiPc"/>
              </a:rPr>
              <a:t>2:Tham gia phong trào thi đua </a:t>
            </a:r>
          </a:p>
          <a:p>
            <a:r>
              <a:rPr lang="vi-VN" sz="3200" b="1" i="0" dirty="0">
                <a:effectLst/>
                <a:latin typeface="SegoeuiPc"/>
              </a:rPr>
              <a:t> Tăng cường các hoạt động ngoại khóa, không chỉ giúp học sinh phát triển kỹ năng mềm, mà còn tạo cơ hội để các bạn học sinh vui </a:t>
            </a:r>
            <a:r>
              <a:rPr lang="vi-VN" sz="3200" b="1" i="0" dirty="0" err="1">
                <a:effectLst/>
                <a:latin typeface="SegoeuiPc"/>
              </a:rPr>
              <a:t>chơi,tự</a:t>
            </a:r>
            <a:r>
              <a:rPr lang="vi-VN" sz="3200" b="1" i="0" dirty="0">
                <a:effectLst/>
                <a:latin typeface="SegoeuiPc"/>
              </a:rPr>
              <a:t> tin hơn, học hỏi lẫn </a:t>
            </a:r>
            <a:r>
              <a:rPr lang="vi-VN" sz="3200" b="1" i="0" dirty="0" err="1">
                <a:effectLst/>
                <a:latin typeface="SegoeuiPc"/>
              </a:rPr>
              <a:t>nhau,nâng</a:t>
            </a:r>
            <a:r>
              <a:rPr lang="vi-VN" sz="3200" b="1" i="0" dirty="0">
                <a:effectLst/>
                <a:latin typeface="SegoeuiPc"/>
              </a:rPr>
              <a:t> cao tinh thần đoàn kết trong một tập thể góp phần bảo vệ và xây dựng truyền thống nhà </a:t>
            </a:r>
            <a:r>
              <a:rPr lang="vi-VN" sz="3200" b="1" i="0" dirty="0" err="1">
                <a:effectLst/>
                <a:latin typeface="SegoeuiPc"/>
              </a:rPr>
              <a:t>trường.Ví</a:t>
            </a:r>
            <a:r>
              <a:rPr lang="vi-VN" sz="3200" b="1" i="0" dirty="0">
                <a:effectLst/>
                <a:latin typeface="SegoeuiPc"/>
              </a:rPr>
              <a:t> dụ một số phong trào </a:t>
            </a:r>
            <a:r>
              <a:rPr lang="vi-VN" sz="3200" b="1" i="0" dirty="0" err="1">
                <a:effectLst/>
                <a:latin typeface="SegoeuiPc"/>
              </a:rPr>
              <a:t>như:Văn</a:t>
            </a:r>
            <a:r>
              <a:rPr lang="vi-VN" sz="3200" b="1" i="0" dirty="0">
                <a:effectLst/>
                <a:latin typeface="SegoeuiPc"/>
              </a:rPr>
              <a:t> </a:t>
            </a:r>
            <a:r>
              <a:rPr lang="vi-VN" sz="3200" b="1" i="0" dirty="0" err="1">
                <a:effectLst/>
                <a:latin typeface="SegoeuiPc"/>
              </a:rPr>
              <a:t>nghệ,giới</a:t>
            </a:r>
            <a:r>
              <a:rPr lang="vi-VN" sz="3200" b="1" i="0" dirty="0">
                <a:effectLst/>
                <a:latin typeface="SegoeuiPc"/>
              </a:rPr>
              <a:t> thiệu </a:t>
            </a:r>
            <a:r>
              <a:rPr lang="vi-VN" sz="3200" b="1" i="0" dirty="0" err="1">
                <a:effectLst/>
                <a:latin typeface="SegoeuiPc"/>
              </a:rPr>
              <a:t>sách,hội</a:t>
            </a:r>
            <a:r>
              <a:rPr lang="vi-VN" sz="3200" b="1" i="0" dirty="0">
                <a:effectLst/>
                <a:latin typeface="SegoeuiPc"/>
              </a:rPr>
              <a:t> </a:t>
            </a:r>
            <a:r>
              <a:rPr lang="vi-VN" sz="3200" b="1" i="0" dirty="0" err="1">
                <a:effectLst/>
                <a:latin typeface="SegoeuiPc"/>
              </a:rPr>
              <a:t>khoẻ</a:t>
            </a:r>
            <a:r>
              <a:rPr lang="vi-VN" sz="3200" b="1" i="0" dirty="0">
                <a:effectLst/>
                <a:latin typeface="SegoeuiPc"/>
              </a:rPr>
              <a:t> phù đổng...</a:t>
            </a:r>
            <a:endParaRPr lang="vi-VN" sz="3200" b="1" dirty="0"/>
          </a:p>
        </p:txBody>
      </p:sp>
    </p:spTree>
    <p:extLst>
      <p:ext uri="{BB962C8B-B14F-4D97-AF65-F5344CB8AC3E}">
        <p14:creationId xmlns:p14="http://schemas.microsoft.com/office/powerpoint/2010/main" val="11975120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ủ đề 11: KĨ NĂNG QUAN TÂM GIÚP ĐỠ BẠN – Giá Trị Việt Education">
            <a:extLst>
              <a:ext uri="{FF2B5EF4-FFF2-40B4-BE49-F238E27FC236}">
                <a16:creationId xmlns:a16="http://schemas.microsoft.com/office/drawing/2014/main" id="{C887B9C7-C6F5-E02B-8D59-AE114A90F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61595"/>
            <a:ext cx="9144000" cy="41763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ở Giáo Dục Và Đào Tạo Vĩnh Phúc">
            <a:extLst>
              <a:ext uri="{FF2B5EF4-FFF2-40B4-BE49-F238E27FC236}">
                <a16:creationId xmlns:a16="http://schemas.microsoft.com/office/drawing/2014/main" id="{BFE7CFE0-A69C-628A-2D8B-754E1CCB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4098"/>
            <a:ext cx="6645198"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08DB9BE8-39FC-583F-F6E1-39991EA17D86}"/>
              </a:ext>
            </a:extLst>
          </p:cNvPr>
          <p:cNvSpPr txBox="1"/>
          <p:nvPr/>
        </p:nvSpPr>
        <p:spPr>
          <a:xfrm>
            <a:off x="6645198" y="0"/>
            <a:ext cx="5546802" cy="6494085"/>
          </a:xfrm>
          <a:prstGeom prst="rect">
            <a:avLst/>
          </a:prstGeom>
          <a:gradFill flip="none" rotWithShape="1">
            <a:gsLst>
              <a:gs pos="0">
                <a:schemeClr val="accent1">
                  <a:lumMod val="60000"/>
                  <a:lumOff val="40000"/>
                </a:schemeClr>
              </a:gs>
              <a:gs pos="50000">
                <a:srgbClr val="FFFF00">
                  <a:tint val="44500"/>
                  <a:satMod val="160000"/>
                </a:srgbClr>
              </a:gs>
              <a:gs pos="100000">
                <a:srgbClr val="7030A0"/>
              </a:gs>
            </a:gsLst>
            <a:lin ang="2700000" scaled="1"/>
            <a:tileRect/>
          </a:gradFill>
          <a:effectLst>
            <a:softEdge rad="63500"/>
          </a:effectLst>
        </p:spPr>
        <p:txBody>
          <a:bodyPr wrap="square" rtlCol="0">
            <a:spAutoFit/>
          </a:bodyPr>
          <a:lstStyle/>
          <a:p>
            <a:r>
              <a:rPr lang="vi-VN" sz="3200" b="1" i="0" dirty="0">
                <a:effectLst/>
                <a:latin typeface="SegoeuiPc"/>
              </a:rPr>
              <a:t>3.Lan tỏa truyền thống yêu thương và giúp đỡ lẫn nhau</a:t>
            </a:r>
          </a:p>
          <a:p>
            <a:r>
              <a:rPr lang="vi-VN" sz="3200" b="1" i="0" dirty="0">
                <a:effectLst/>
                <a:latin typeface="SegoeuiPc"/>
              </a:rPr>
              <a:t>Tình yêu thương là thứ không thể thiếu đối với học sinh nói riêng và đối với mọi người nói </a:t>
            </a:r>
            <a:r>
              <a:rPr lang="vi-VN" sz="3200" b="1" i="0" dirty="0" err="1">
                <a:effectLst/>
                <a:latin typeface="SegoeuiPc"/>
              </a:rPr>
              <a:t>chung.Để</a:t>
            </a:r>
            <a:r>
              <a:rPr lang="vi-VN" sz="3200" b="1" i="0" dirty="0">
                <a:effectLst/>
                <a:latin typeface="SegoeuiPc"/>
              </a:rPr>
              <a:t> lan tỏa truyền thống đáng quý này chúng ta cần giúp đỡ các bạn kém </a:t>
            </a:r>
            <a:r>
              <a:rPr lang="vi-VN" sz="3200" b="1" i="0" dirty="0" err="1">
                <a:effectLst/>
                <a:latin typeface="SegoeuiPc"/>
              </a:rPr>
              <a:t>hơn,những</a:t>
            </a:r>
            <a:r>
              <a:rPr lang="vi-VN" sz="3200" b="1" i="0" dirty="0">
                <a:effectLst/>
                <a:latin typeface="SegoeuiPc"/>
              </a:rPr>
              <a:t> bạn có hoàn cảnh khó khăn hơn </a:t>
            </a:r>
            <a:r>
              <a:rPr lang="vi-VN" sz="3200" b="1" i="0" dirty="0" err="1">
                <a:effectLst/>
                <a:latin typeface="SegoeuiPc"/>
              </a:rPr>
              <a:t>mình.Xây</a:t>
            </a:r>
            <a:r>
              <a:rPr lang="vi-VN" sz="3200" b="1" i="0" dirty="0">
                <a:effectLst/>
                <a:latin typeface="SegoeuiPc"/>
              </a:rPr>
              <a:t> dựng một môi trường học tập tràn đầy tình yêu thương</a:t>
            </a:r>
            <a:endParaRPr lang="vi-VN" sz="3200" b="1" dirty="0"/>
          </a:p>
        </p:txBody>
      </p:sp>
      <p:pic>
        <p:nvPicPr>
          <p:cNvPr id="6146" name="Picture 2" descr="Eddy Wally wow meme animated gif">
            <a:extLst>
              <a:ext uri="{FF2B5EF4-FFF2-40B4-BE49-F238E27FC236}">
                <a16:creationId xmlns:a16="http://schemas.microsoft.com/office/drawing/2014/main" id="{D8DFFAA6-3AC4-4223-9E23-0BEEA19CB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151" y="3247042"/>
            <a:ext cx="2320848" cy="130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741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DA54E0AD-94ED-C640-0B40-CC7C042B02A6}"/>
              </a:ext>
            </a:extLst>
          </p:cNvPr>
          <p:cNvSpPr/>
          <p:nvPr/>
        </p:nvSpPr>
        <p:spPr>
          <a:xfrm>
            <a:off x="-295275" y="4031873"/>
            <a:ext cx="13077825" cy="2922533"/>
          </a:xfrm>
          <a:prstGeom prst="rect">
            <a:avLst/>
          </a:prstGeom>
          <a:solidFill>
            <a:srgbClr val="0607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BA3C737-3DA8-F5A4-BD8D-163E8E8F1892}"/>
              </a:ext>
            </a:extLst>
          </p:cNvPr>
          <p:cNvSpPr txBox="1"/>
          <p:nvPr/>
        </p:nvSpPr>
        <p:spPr>
          <a:xfrm>
            <a:off x="0" y="0"/>
            <a:ext cx="12192000" cy="4031873"/>
          </a:xfrm>
          <a:prstGeom prst="rect">
            <a:avLst/>
          </a:prstGeom>
          <a:solidFill>
            <a:schemeClr val="accent4">
              <a:lumMod val="40000"/>
              <a:lumOff val="60000"/>
            </a:schemeClr>
          </a:solidFill>
        </p:spPr>
        <p:txBody>
          <a:bodyPr wrap="square">
            <a:spAutoFit/>
          </a:bodyPr>
          <a:lstStyle/>
          <a:p>
            <a:r>
              <a:rPr lang="vi-VN" sz="3200" dirty="0">
                <a:latin typeface="Agave Nerd Font" panose="020B0509030604020203" pitchFamily="49" charset="0"/>
              </a:rPr>
              <a:t>Nhóm chúng em tin rằng, việc bảo vệ và xây dựng truyền thống của nhà trường không chỉ là trách nhiệm mà còn là niềm vinh dự. Những hành động nhỏ hàng ngày của mỗi chúng ta sẽ góp phần vào việc tạo dựng một ngôi trường ngày càng phát triển, trở thành niềm tự hào của các thế hệ học sinh sau này.</a:t>
            </a:r>
          </a:p>
          <a:p>
            <a:endParaRPr lang="vi-VN" sz="3200" dirty="0">
              <a:latin typeface="Agave Nerd Font" panose="020B0509030604020203" pitchFamily="49" charset="0"/>
            </a:endParaRPr>
          </a:p>
          <a:p>
            <a:r>
              <a:rPr lang="vi-VN" sz="3200" b="1" dirty="0">
                <a:latin typeface="Agave Nerd Font" panose="020B0509030604020203" pitchFamily="49" charset="0"/>
              </a:rPr>
              <a:t>Xin cảm ơn cô và các bạn đã lắng nghe!</a:t>
            </a:r>
          </a:p>
        </p:txBody>
      </p:sp>
      <p:pic>
        <p:nvPicPr>
          <p:cNvPr id="6" name="Hình ảnh 5" descr="Ảnh có chứa người, trang phục, đàn ông, Mặt người&#10;&#10;Mô tả được tạo tự động">
            <a:extLst>
              <a:ext uri="{FF2B5EF4-FFF2-40B4-BE49-F238E27FC236}">
                <a16:creationId xmlns:a16="http://schemas.microsoft.com/office/drawing/2014/main" id="{2C0CCFEF-B60A-89F7-2A40-9CFD0D4EC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582" y="3429000"/>
            <a:ext cx="3343275" cy="3343275"/>
          </a:xfrm>
          <a:prstGeom prst="rect">
            <a:avLst/>
          </a:prstGeom>
        </p:spPr>
      </p:pic>
      <p:pic>
        <p:nvPicPr>
          <p:cNvPr id="8" name="Hình ảnh 7" descr="Ảnh có chứa người, Cùi chỏ, trang phục, cơ bắp&#10;&#10;Mô tả được tạo tự động">
            <a:extLst>
              <a:ext uri="{FF2B5EF4-FFF2-40B4-BE49-F238E27FC236}">
                <a16:creationId xmlns:a16="http://schemas.microsoft.com/office/drawing/2014/main" id="{85C229B5-DE57-64C4-BE73-72EA3F52A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496300" y="3350031"/>
            <a:ext cx="4638675" cy="3669894"/>
          </a:xfrm>
          <a:prstGeom prst="rect">
            <a:avLst/>
          </a:prstGeom>
        </p:spPr>
      </p:pic>
      <p:pic>
        <p:nvPicPr>
          <p:cNvPr id="10" name="Hình ảnh 9" descr="Ảnh có chứa Mặt người, người, đàn ông, áo sơ mi&#10;&#10;Mô tả được tạo tự động">
            <a:extLst>
              <a:ext uri="{FF2B5EF4-FFF2-40B4-BE49-F238E27FC236}">
                <a16:creationId xmlns:a16="http://schemas.microsoft.com/office/drawing/2014/main" id="{95F2F3CA-B498-AA9A-1C5B-D2B73D494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474" y="4026828"/>
            <a:ext cx="3343276" cy="3343276"/>
          </a:xfrm>
          <a:prstGeom prst="rect">
            <a:avLst/>
          </a:prstGeom>
        </p:spPr>
      </p:pic>
      <p:pic>
        <p:nvPicPr>
          <p:cNvPr id="12" name="Hình ảnh 11" descr="Ảnh có chứa bản phác thảo, hình vẽ, phim hoạt hình, minh họa&#10;&#10;Mô tả được tạo tự động">
            <a:extLst>
              <a:ext uri="{FF2B5EF4-FFF2-40B4-BE49-F238E27FC236}">
                <a16:creationId xmlns:a16="http://schemas.microsoft.com/office/drawing/2014/main" id="{25EA2EDB-1A88-8566-1535-2F28FAF2B2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737" y="4482852"/>
            <a:ext cx="1998577" cy="2744922"/>
          </a:xfrm>
          <a:prstGeom prst="rect">
            <a:avLst/>
          </a:prstGeom>
        </p:spPr>
      </p:pic>
      <p:pic>
        <p:nvPicPr>
          <p:cNvPr id="4102" name="Picture 6" descr="WOJAK POINTING MEN Meme Generator">
            <a:extLst>
              <a:ext uri="{FF2B5EF4-FFF2-40B4-BE49-F238E27FC236}">
                <a16:creationId xmlns:a16="http://schemas.microsoft.com/office/drawing/2014/main" id="{C5F616F9-CABD-C2E2-570F-1901F69183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746" y="3749460"/>
            <a:ext cx="4353682" cy="38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2252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DD0C99B0-790D-6991-DDF2-21798EF169B1}"/>
              </a:ext>
            </a:extLst>
          </p:cNvPr>
          <p:cNvSpPr txBox="1"/>
          <p:nvPr/>
        </p:nvSpPr>
        <p:spPr>
          <a:xfrm>
            <a:off x="3224462" y="1555401"/>
            <a:ext cx="8598569" cy="1107996"/>
          </a:xfrm>
          <a:prstGeom prst="rect">
            <a:avLst/>
          </a:prstGeom>
          <a:noFill/>
        </p:spPr>
        <p:txBody>
          <a:bodyPr wrap="square" rtlCol="0">
            <a:spAutoFit/>
          </a:bodyPr>
          <a:lstStyle/>
          <a:p>
            <a:r>
              <a:rPr lang="vi-VN" sz="6600" dirty="0">
                <a:highlight>
                  <a:srgbClr val="C0C0C0"/>
                </a:highlight>
                <a:latin typeface="Agave Nerd Font" panose="020B0509030604020203" pitchFamily="49" charset="0"/>
              </a:rPr>
              <a:t>HELLO CÁC BẠN,</a:t>
            </a:r>
          </a:p>
        </p:txBody>
      </p:sp>
      <p:sp>
        <p:nvSpPr>
          <p:cNvPr id="9" name="Hình chữ nhật 8">
            <a:extLst>
              <a:ext uri="{FF2B5EF4-FFF2-40B4-BE49-F238E27FC236}">
                <a16:creationId xmlns:a16="http://schemas.microsoft.com/office/drawing/2014/main" id="{AA9C188A-1666-D707-C53E-38896912AF5F}"/>
              </a:ext>
            </a:extLst>
          </p:cNvPr>
          <p:cNvSpPr/>
          <p:nvPr/>
        </p:nvSpPr>
        <p:spPr>
          <a:xfrm rot="2155980">
            <a:off x="3080528" y="2415601"/>
            <a:ext cx="403528" cy="753541"/>
          </a:xfrm>
          <a:custGeom>
            <a:avLst/>
            <a:gdLst>
              <a:gd name="connsiteX0" fmla="*/ 0 w 288758"/>
              <a:gd name="connsiteY0" fmla="*/ 0 h 376272"/>
              <a:gd name="connsiteX1" fmla="*/ 288758 w 288758"/>
              <a:gd name="connsiteY1" fmla="*/ 0 h 376272"/>
              <a:gd name="connsiteX2" fmla="*/ 288758 w 288758"/>
              <a:gd name="connsiteY2" fmla="*/ 376272 h 376272"/>
              <a:gd name="connsiteX3" fmla="*/ 0 w 288758"/>
              <a:gd name="connsiteY3" fmla="*/ 376272 h 376272"/>
              <a:gd name="connsiteX4" fmla="*/ 0 w 288758"/>
              <a:gd name="connsiteY4" fmla="*/ 0 h 376272"/>
              <a:gd name="connsiteX0" fmla="*/ 0 w 288758"/>
              <a:gd name="connsiteY0" fmla="*/ 0 h 376272"/>
              <a:gd name="connsiteX1" fmla="*/ 288758 w 288758"/>
              <a:gd name="connsiteY1" fmla="*/ 0 h 376272"/>
              <a:gd name="connsiteX2" fmla="*/ 0 w 288758"/>
              <a:gd name="connsiteY2" fmla="*/ 376272 h 376272"/>
              <a:gd name="connsiteX3" fmla="*/ 0 w 288758"/>
              <a:gd name="connsiteY3" fmla="*/ 0 h 376272"/>
              <a:gd name="connsiteX0" fmla="*/ 50947 w 288758"/>
              <a:gd name="connsiteY0" fmla="*/ 0 h 695522"/>
              <a:gd name="connsiteX1" fmla="*/ 288758 w 288758"/>
              <a:gd name="connsiteY1" fmla="*/ 319250 h 695522"/>
              <a:gd name="connsiteX2" fmla="*/ 0 w 288758"/>
              <a:gd name="connsiteY2" fmla="*/ 695522 h 695522"/>
              <a:gd name="connsiteX3" fmla="*/ 50947 w 288758"/>
              <a:gd name="connsiteY3" fmla="*/ 0 h 695522"/>
              <a:gd name="connsiteX0" fmla="*/ 50947 w 403528"/>
              <a:gd name="connsiteY0" fmla="*/ 58019 h 753541"/>
              <a:gd name="connsiteX1" fmla="*/ 403528 w 403528"/>
              <a:gd name="connsiteY1" fmla="*/ 0 h 753541"/>
              <a:gd name="connsiteX2" fmla="*/ 0 w 403528"/>
              <a:gd name="connsiteY2" fmla="*/ 753541 h 753541"/>
              <a:gd name="connsiteX3" fmla="*/ 50947 w 403528"/>
              <a:gd name="connsiteY3" fmla="*/ 58019 h 753541"/>
            </a:gdLst>
            <a:ahLst/>
            <a:cxnLst>
              <a:cxn ang="0">
                <a:pos x="connsiteX0" y="connsiteY0"/>
              </a:cxn>
              <a:cxn ang="0">
                <a:pos x="connsiteX1" y="connsiteY1"/>
              </a:cxn>
              <a:cxn ang="0">
                <a:pos x="connsiteX2" y="connsiteY2"/>
              </a:cxn>
              <a:cxn ang="0">
                <a:pos x="connsiteX3" y="connsiteY3"/>
              </a:cxn>
            </a:cxnLst>
            <a:rect l="l" t="t" r="r" b="b"/>
            <a:pathLst>
              <a:path w="403528" h="753541">
                <a:moveTo>
                  <a:pt x="50947" y="58019"/>
                </a:moveTo>
                <a:lnTo>
                  <a:pt x="403528" y="0"/>
                </a:lnTo>
                <a:lnTo>
                  <a:pt x="0" y="753541"/>
                </a:lnTo>
                <a:lnTo>
                  <a:pt x="50947" y="580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highlight>
                <a:srgbClr val="C0C0C0"/>
              </a:highlight>
            </a:endParaRPr>
          </a:p>
        </p:txBody>
      </p:sp>
      <p:pic>
        <p:nvPicPr>
          <p:cNvPr id="3" name="Hình ảnh 2">
            <a:extLst>
              <a:ext uri="{FF2B5EF4-FFF2-40B4-BE49-F238E27FC236}">
                <a16:creationId xmlns:a16="http://schemas.microsoft.com/office/drawing/2014/main" id="{CD74838A-339E-DDBF-32D8-517149EA0FC9}"/>
              </a:ext>
            </a:extLst>
          </p:cNvPr>
          <p:cNvPicPr>
            <a:picLocks noChangeAspect="1"/>
          </p:cNvPicPr>
          <p:nvPr/>
        </p:nvPicPr>
        <p:blipFill>
          <a:blip r:embed="rId4"/>
          <a:stretch>
            <a:fillRect/>
          </a:stretch>
        </p:blipFill>
        <p:spPr>
          <a:xfrm flipH="1">
            <a:off x="885250" y="2217121"/>
            <a:ext cx="1906075" cy="4640879"/>
          </a:xfrm>
          <a:prstGeom prst="rect">
            <a:avLst/>
          </a:prstGeom>
        </p:spPr>
      </p:pic>
    </p:spTree>
    <p:extLst>
      <p:ext uri="{BB962C8B-B14F-4D97-AF65-F5344CB8AC3E}">
        <p14:creationId xmlns:p14="http://schemas.microsoft.com/office/powerpoint/2010/main" val="3475601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885250" y="2217121"/>
            <a:ext cx="1906075" cy="4640879"/>
          </a:xfrm>
          <a:prstGeom prst="rect">
            <a:avLst/>
          </a:prstGeom>
        </p:spPr>
      </p:pic>
      <p:sp>
        <p:nvSpPr>
          <p:cNvPr id="8" name="Hộp Văn bản 7">
            <a:extLst>
              <a:ext uri="{FF2B5EF4-FFF2-40B4-BE49-F238E27FC236}">
                <a16:creationId xmlns:a16="http://schemas.microsoft.com/office/drawing/2014/main" id="{DD0C99B0-790D-6991-DDF2-21798EF169B1}"/>
              </a:ext>
            </a:extLst>
          </p:cNvPr>
          <p:cNvSpPr txBox="1"/>
          <p:nvPr/>
        </p:nvSpPr>
        <p:spPr>
          <a:xfrm>
            <a:off x="3224462" y="1555401"/>
            <a:ext cx="7652085" cy="1754326"/>
          </a:xfrm>
          <a:prstGeom prst="rect">
            <a:avLst/>
          </a:prstGeom>
          <a:noFill/>
        </p:spPr>
        <p:txBody>
          <a:bodyPr wrap="square" rtlCol="0">
            <a:spAutoFit/>
          </a:bodyPr>
          <a:lstStyle/>
          <a:p>
            <a:r>
              <a:rPr lang="vi-VN" sz="5400" dirty="0">
                <a:highlight>
                  <a:srgbClr val="C0C0C0"/>
                </a:highlight>
                <a:latin typeface="Agave Nerd Font" panose="020B0509030604020203" pitchFamily="49" charset="0"/>
              </a:rPr>
              <a:t>NHÓM MÌNH LÀ NONAME NHA (TỔ 2)</a:t>
            </a:r>
          </a:p>
        </p:txBody>
      </p:sp>
      <p:sp>
        <p:nvSpPr>
          <p:cNvPr id="9" name="Hình chữ nhật 8">
            <a:extLst>
              <a:ext uri="{FF2B5EF4-FFF2-40B4-BE49-F238E27FC236}">
                <a16:creationId xmlns:a16="http://schemas.microsoft.com/office/drawing/2014/main" id="{AA9C188A-1666-D707-C53E-38896912AF5F}"/>
              </a:ext>
            </a:extLst>
          </p:cNvPr>
          <p:cNvSpPr/>
          <p:nvPr/>
        </p:nvSpPr>
        <p:spPr>
          <a:xfrm rot="2155980">
            <a:off x="3022698" y="3052230"/>
            <a:ext cx="403528" cy="753541"/>
          </a:xfrm>
          <a:custGeom>
            <a:avLst/>
            <a:gdLst>
              <a:gd name="connsiteX0" fmla="*/ 0 w 288758"/>
              <a:gd name="connsiteY0" fmla="*/ 0 h 376272"/>
              <a:gd name="connsiteX1" fmla="*/ 288758 w 288758"/>
              <a:gd name="connsiteY1" fmla="*/ 0 h 376272"/>
              <a:gd name="connsiteX2" fmla="*/ 288758 w 288758"/>
              <a:gd name="connsiteY2" fmla="*/ 376272 h 376272"/>
              <a:gd name="connsiteX3" fmla="*/ 0 w 288758"/>
              <a:gd name="connsiteY3" fmla="*/ 376272 h 376272"/>
              <a:gd name="connsiteX4" fmla="*/ 0 w 288758"/>
              <a:gd name="connsiteY4" fmla="*/ 0 h 376272"/>
              <a:gd name="connsiteX0" fmla="*/ 0 w 288758"/>
              <a:gd name="connsiteY0" fmla="*/ 0 h 376272"/>
              <a:gd name="connsiteX1" fmla="*/ 288758 w 288758"/>
              <a:gd name="connsiteY1" fmla="*/ 0 h 376272"/>
              <a:gd name="connsiteX2" fmla="*/ 0 w 288758"/>
              <a:gd name="connsiteY2" fmla="*/ 376272 h 376272"/>
              <a:gd name="connsiteX3" fmla="*/ 0 w 288758"/>
              <a:gd name="connsiteY3" fmla="*/ 0 h 376272"/>
              <a:gd name="connsiteX0" fmla="*/ 50947 w 288758"/>
              <a:gd name="connsiteY0" fmla="*/ 0 h 695522"/>
              <a:gd name="connsiteX1" fmla="*/ 288758 w 288758"/>
              <a:gd name="connsiteY1" fmla="*/ 319250 h 695522"/>
              <a:gd name="connsiteX2" fmla="*/ 0 w 288758"/>
              <a:gd name="connsiteY2" fmla="*/ 695522 h 695522"/>
              <a:gd name="connsiteX3" fmla="*/ 50947 w 288758"/>
              <a:gd name="connsiteY3" fmla="*/ 0 h 695522"/>
              <a:gd name="connsiteX0" fmla="*/ 50947 w 403528"/>
              <a:gd name="connsiteY0" fmla="*/ 58019 h 753541"/>
              <a:gd name="connsiteX1" fmla="*/ 403528 w 403528"/>
              <a:gd name="connsiteY1" fmla="*/ 0 h 753541"/>
              <a:gd name="connsiteX2" fmla="*/ 0 w 403528"/>
              <a:gd name="connsiteY2" fmla="*/ 753541 h 753541"/>
              <a:gd name="connsiteX3" fmla="*/ 50947 w 403528"/>
              <a:gd name="connsiteY3" fmla="*/ 58019 h 753541"/>
            </a:gdLst>
            <a:ahLst/>
            <a:cxnLst>
              <a:cxn ang="0">
                <a:pos x="connsiteX0" y="connsiteY0"/>
              </a:cxn>
              <a:cxn ang="0">
                <a:pos x="connsiteX1" y="connsiteY1"/>
              </a:cxn>
              <a:cxn ang="0">
                <a:pos x="connsiteX2" y="connsiteY2"/>
              </a:cxn>
              <a:cxn ang="0">
                <a:pos x="connsiteX3" y="connsiteY3"/>
              </a:cxn>
            </a:cxnLst>
            <a:rect l="l" t="t" r="r" b="b"/>
            <a:pathLst>
              <a:path w="403528" h="753541">
                <a:moveTo>
                  <a:pt x="50947" y="58019"/>
                </a:moveTo>
                <a:lnTo>
                  <a:pt x="403528" y="0"/>
                </a:lnTo>
                <a:lnTo>
                  <a:pt x="0" y="753541"/>
                </a:lnTo>
                <a:lnTo>
                  <a:pt x="50947" y="58019"/>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highlight>
                <a:srgbClr val="C0C0C0"/>
              </a:highlight>
            </a:endParaRPr>
          </a:p>
        </p:txBody>
      </p:sp>
    </p:spTree>
    <p:extLst>
      <p:ext uri="{BB962C8B-B14F-4D97-AF65-F5344CB8AC3E}">
        <p14:creationId xmlns:p14="http://schemas.microsoft.com/office/powerpoint/2010/main" val="26357118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789971" y="221712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846429" y="7339727"/>
            <a:ext cx="2790714" cy="3851336"/>
          </a:xfrm>
          <a:prstGeom prst="rect">
            <a:avLst/>
          </a:prstGeom>
        </p:spPr>
      </p:pic>
    </p:spTree>
    <p:extLst>
      <p:ext uri="{BB962C8B-B14F-4D97-AF65-F5344CB8AC3E}">
        <p14:creationId xmlns:p14="http://schemas.microsoft.com/office/powerpoint/2010/main" val="3234017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789971" y="764637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347651" y="3059052"/>
            <a:ext cx="2790714" cy="3851336"/>
          </a:xfrm>
          <a:prstGeom prst="rect">
            <a:avLst/>
          </a:prstGeom>
        </p:spPr>
      </p:pic>
    </p:spTree>
    <p:extLst>
      <p:ext uri="{BB962C8B-B14F-4D97-AF65-F5344CB8AC3E}">
        <p14:creationId xmlns:p14="http://schemas.microsoft.com/office/powerpoint/2010/main" val="52760821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5854765" y="2217121"/>
            <a:ext cx="1906075" cy="4640879"/>
          </a:xfrm>
          <a:prstGeom prst="rect">
            <a:avLst/>
          </a:prstGeom>
        </p:spPr>
      </p:pic>
      <p:sp>
        <p:nvSpPr>
          <p:cNvPr id="2" name="Hình chữ nhật: Góc Tròn 1">
            <a:extLst>
              <a:ext uri="{FF2B5EF4-FFF2-40B4-BE49-F238E27FC236}">
                <a16:creationId xmlns:a16="http://schemas.microsoft.com/office/drawing/2014/main" id="{1ED8C77C-D33C-3533-166B-DC91ACC23E30}"/>
              </a:ext>
            </a:extLst>
          </p:cNvPr>
          <p:cNvSpPr/>
          <p:nvPr/>
        </p:nvSpPr>
        <p:spPr>
          <a:xfrm>
            <a:off x="4276725" y="2721946"/>
            <a:ext cx="1123950" cy="1123950"/>
          </a:xfrm>
          <a:prstGeom prst="roundRect">
            <a:avLst/>
          </a:prstGeom>
          <a:solidFill>
            <a:srgbClr val="0D0D0D">
              <a:alpha val="7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2">
            <a:extLst>
              <a:ext uri="{FF2B5EF4-FFF2-40B4-BE49-F238E27FC236}">
                <a16:creationId xmlns:a16="http://schemas.microsoft.com/office/drawing/2014/main" id="{E397E5D6-DEB9-B9F2-BE1D-0E7B5CF76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82672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212C80A1-E932-7BEB-0C5D-2EC1A2B16229}"/>
              </a:ext>
            </a:extLst>
          </p:cNvPr>
          <p:cNvSpPr txBox="1"/>
          <p:nvPr/>
        </p:nvSpPr>
        <p:spPr>
          <a:xfrm>
            <a:off x="1524614" y="136623"/>
            <a:ext cx="7752121" cy="2585323"/>
          </a:xfrm>
          <a:prstGeom prst="rect">
            <a:avLst/>
          </a:prstGeom>
          <a:solidFill>
            <a:schemeClr val="accent2">
              <a:lumMod val="75000"/>
            </a:schemeClr>
          </a:solidFill>
        </p:spPr>
        <p:txBody>
          <a:bodyPr wrap="square" rtlCol="0">
            <a:spAutoFit/>
          </a:bodyPr>
          <a:lstStyle/>
          <a:p>
            <a:r>
              <a:rPr lang="vi-VN" sz="5400" dirty="0"/>
              <a:t>LÀM GÌ CÓ ÂM THANH GÌ ĐÂU MÀ BẤM  HAHAHA </a:t>
            </a:r>
            <a:r>
              <a:rPr lang="vi-VN" sz="5400" dirty="0">
                <a:sym typeface="Wingdings" panose="05000000000000000000" pitchFamily="2" charset="2"/>
              </a:rPr>
              <a:t></a:t>
            </a:r>
            <a:endParaRPr lang="vi-VN" sz="5400" dirty="0"/>
          </a:p>
        </p:txBody>
      </p:sp>
      <p:pic>
        <p:nvPicPr>
          <p:cNvPr id="11" name="Hình ảnh 10">
            <a:extLst>
              <a:ext uri="{FF2B5EF4-FFF2-40B4-BE49-F238E27FC236}">
                <a16:creationId xmlns:a16="http://schemas.microsoft.com/office/drawing/2014/main" id="{D264642B-5857-468E-D3AB-E0E21F2B3E1C}"/>
              </a:ext>
            </a:extLst>
          </p:cNvPr>
          <p:cNvPicPr>
            <a:picLocks noChangeAspect="1"/>
          </p:cNvPicPr>
          <p:nvPr/>
        </p:nvPicPr>
        <p:blipFill>
          <a:blip r:embed="rId5"/>
          <a:stretch>
            <a:fillRect/>
          </a:stretch>
        </p:blipFill>
        <p:spPr>
          <a:xfrm>
            <a:off x="5638800" y="7402452"/>
            <a:ext cx="2790714" cy="3851336"/>
          </a:xfrm>
          <a:prstGeom prst="rect">
            <a:avLst/>
          </a:prstGeom>
        </p:spPr>
      </p:pic>
    </p:spTree>
    <p:extLst>
      <p:ext uri="{BB962C8B-B14F-4D97-AF65-F5344CB8AC3E}">
        <p14:creationId xmlns:p14="http://schemas.microsoft.com/office/powerpoint/2010/main" val="258931694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THCS Mỹ Thới - CSGD Phổ thông - Cơ sở giáo dục">
            <a:extLst>
              <a:ext uri="{FF2B5EF4-FFF2-40B4-BE49-F238E27FC236}">
                <a16:creationId xmlns:a16="http://schemas.microsoft.com/office/drawing/2014/main" id="{37E1C916-5660-F571-3403-2929BC7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694" y="0"/>
            <a:ext cx="185874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9486899" y="3787183"/>
            <a:ext cx="666596" cy="1623017"/>
          </a:xfrm>
          <a:prstGeom prst="rect">
            <a:avLst/>
          </a:prstGeom>
        </p:spPr>
      </p:pic>
    </p:spTree>
    <p:extLst>
      <p:ext uri="{BB962C8B-B14F-4D97-AF65-F5344CB8AC3E}">
        <p14:creationId xmlns:p14="http://schemas.microsoft.com/office/powerpoint/2010/main" val="36389375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1BDF6C7-BF7E-49EF-9F85-3B48C362ABC8}"/>
              </a:ext>
            </a:extLst>
          </p:cNvPr>
          <p:cNvPicPr>
            <a:picLocks noChangeAspect="1"/>
          </p:cNvPicPr>
          <p:nvPr/>
        </p:nvPicPr>
        <p:blipFill>
          <a:blip r:embed="rId3"/>
          <a:stretch>
            <a:fillRect/>
          </a:stretch>
        </p:blipFill>
        <p:spPr>
          <a:xfrm flipH="1">
            <a:off x="6781800" y="1848676"/>
            <a:ext cx="2057400" cy="5009324"/>
          </a:xfrm>
          <a:prstGeom prst="rect">
            <a:avLst/>
          </a:prstGeom>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2" name="Hình ảnh 11" descr="Ảnh có chứa người, Cùi chỏ, trang phục, cơ bắp&#10;&#10;Mô tả được tạo tự động">
            <a:extLst>
              <a:ext uri="{FF2B5EF4-FFF2-40B4-BE49-F238E27FC236}">
                <a16:creationId xmlns:a16="http://schemas.microsoft.com/office/drawing/2014/main" id="{9B5E26A6-8EE0-F775-24DB-53933B45D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77656" flipH="1">
            <a:off x="5816396" y="6909003"/>
            <a:ext cx="3664356" cy="3098394"/>
          </a:xfrm>
          <a:prstGeom prst="rect">
            <a:avLst/>
          </a:prstGeom>
        </p:spPr>
      </p:pic>
      <p:sp>
        <p:nvSpPr>
          <p:cNvPr id="16" name="Hộp Văn bản 15">
            <a:extLst>
              <a:ext uri="{FF2B5EF4-FFF2-40B4-BE49-F238E27FC236}">
                <a16:creationId xmlns:a16="http://schemas.microsoft.com/office/drawing/2014/main" id="{E181623E-35B6-DA0F-DDAC-48FE5D808E5F}"/>
              </a:ext>
            </a:extLst>
          </p:cNvPr>
          <p:cNvSpPr txBox="1"/>
          <p:nvPr/>
        </p:nvSpPr>
        <p:spPr>
          <a:xfrm>
            <a:off x="457200" y="1130968"/>
            <a:ext cx="6096000" cy="1323439"/>
          </a:xfrm>
          <a:prstGeom prst="rect">
            <a:avLst/>
          </a:prstGeom>
          <a:solidFill>
            <a:srgbClr val="FFFF00"/>
          </a:solidFill>
        </p:spPr>
        <p:txBody>
          <a:bodyPr wrap="square" rtlCol="0">
            <a:spAutoFit/>
          </a:bodyPr>
          <a:lstStyle/>
          <a:p>
            <a:r>
              <a:rPr lang="vi-VN" sz="8000" dirty="0"/>
              <a:t>THẤY J KO</a:t>
            </a:r>
          </a:p>
        </p:txBody>
      </p:sp>
    </p:spTree>
    <p:extLst>
      <p:ext uri="{BB962C8B-B14F-4D97-AF65-F5344CB8AC3E}">
        <p14:creationId xmlns:p14="http://schemas.microsoft.com/office/powerpoint/2010/main" val="29445715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22222E-6 L -0.00703 0.78287 " pathEditMode="relative" rAng="0" ptsTypes="AA">
                                      <p:cBhvr>
                                        <p:cTn id="6" dur="1000" fill="hold"/>
                                        <p:tgtEl>
                                          <p:spTgt spid="6"/>
                                        </p:tgtEl>
                                        <p:attrNameLst>
                                          <p:attrName>ppt_x</p:attrName>
                                          <p:attrName>ppt_y</p:attrName>
                                        </p:attrNameLst>
                                      </p:cBhvr>
                                      <p:rCtr x="-352" y="39144"/>
                                    </p:animMotion>
                                  </p:childTnLst>
                                </p:cTn>
                              </p:par>
                              <p:par>
                                <p:cTn id="7" presetID="64" presetClass="path" presetSubtype="0" accel="50000" decel="50000" fill="hold" nodeType="withEffect">
                                  <p:stCondLst>
                                    <p:cond delay="0"/>
                                  </p:stCondLst>
                                  <p:childTnLst>
                                    <p:animMotion origin="layout" path="M -3.75E-6 -3.33333E-6 L -0.02734 -0.44745 " pathEditMode="relative" rAng="0" ptsTypes="AA">
                                      <p:cBhvr>
                                        <p:cTn id="8" dur="1000" fill="hold"/>
                                        <p:tgtEl>
                                          <p:spTgt spid="12"/>
                                        </p:tgtEl>
                                        <p:attrNameLst>
                                          <p:attrName>ppt_x</p:attrName>
                                          <p:attrName>ppt_y</p:attrName>
                                        </p:attrNameLst>
                                      </p:cBhvr>
                                      <p:rCtr x="-1367" y="-2238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ường THCS Mỹ Thới - CSGD Phổ thông - Cơ sở giáo dục">
            <a:extLst>
              <a:ext uri="{FF2B5EF4-FFF2-40B4-BE49-F238E27FC236}">
                <a16:creationId xmlns:a16="http://schemas.microsoft.com/office/drawing/2014/main" id="{4DA2A914-E378-C07D-72F8-5920389EF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0"/>
            <a:ext cx="1731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EFF3A380-D030-0F5F-F8E3-11D3A75A5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5" name="AutoShape 6">
            <a:extLst>
              <a:ext uri="{FF2B5EF4-FFF2-40B4-BE49-F238E27FC236}">
                <a16:creationId xmlns:a16="http://schemas.microsoft.com/office/drawing/2014/main" id="{B1AEDEAC-0629-06CE-DE0E-B4416103489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AutoShape 8">
            <a:extLst>
              <a:ext uri="{FF2B5EF4-FFF2-40B4-BE49-F238E27FC236}">
                <a16:creationId xmlns:a16="http://schemas.microsoft.com/office/drawing/2014/main" id="{91CA6AAF-52E6-5445-4070-776863ECCB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8" name="AutoShape 10">
            <a:extLst>
              <a:ext uri="{FF2B5EF4-FFF2-40B4-BE49-F238E27FC236}">
                <a16:creationId xmlns:a16="http://schemas.microsoft.com/office/drawing/2014/main" id="{47893522-0516-CE1E-894A-DF4CB38DD803}"/>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2" name="Hình ảnh 11" descr="Ảnh có chứa người, Cùi chỏ, trang phục, cơ bắp&#10;&#10;Mô tả được tạo tự động">
            <a:extLst>
              <a:ext uri="{FF2B5EF4-FFF2-40B4-BE49-F238E27FC236}">
                <a16:creationId xmlns:a16="http://schemas.microsoft.com/office/drawing/2014/main" id="{9B5E26A6-8EE0-F775-24DB-53933B45D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77656" flipH="1">
            <a:off x="4252292" y="3912364"/>
            <a:ext cx="3664356" cy="3098394"/>
          </a:xfrm>
          <a:prstGeom prst="rect">
            <a:avLst/>
          </a:prstGeom>
        </p:spPr>
      </p:pic>
      <p:sp>
        <p:nvSpPr>
          <p:cNvPr id="18" name="Hộp Văn bản 17">
            <a:extLst>
              <a:ext uri="{FF2B5EF4-FFF2-40B4-BE49-F238E27FC236}">
                <a16:creationId xmlns:a16="http://schemas.microsoft.com/office/drawing/2014/main" id="{621BAAAE-4432-EFB7-87C0-6D368AF97570}"/>
              </a:ext>
            </a:extLst>
          </p:cNvPr>
          <p:cNvSpPr txBox="1"/>
          <p:nvPr/>
        </p:nvSpPr>
        <p:spPr>
          <a:xfrm>
            <a:off x="1215189" y="75077"/>
            <a:ext cx="9456821" cy="1200329"/>
          </a:xfrm>
          <a:prstGeom prst="rect">
            <a:avLst/>
          </a:prstGeom>
          <a:solidFill>
            <a:srgbClr val="FFFF00"/>
          </a:solidFill>
        </p:spPr>
        <p:txBody>
          <a:bodyPr wrap="square" rtlCol="0">
            <a:spAutoFit/>
          </a:bodyPr>
          <a:lstStyle/>
          <a:p>
            <a:r>
              <a:rPr lang="vi-VN" sz="3600" dirty="0"/>
              <a:t>NÓ CÓ LIÊN QUAN TỚI MỘT TRUYỀN THỐNG TRONG NHÀ TRƯỜNG ĐÓ,</a:t>
            </a:r>
          </a:p>
        </p:txBody>
      </p:sp>
      <p:sp>
        <p:nvSpPr>
          <p:cNvPr id="2" name="Hộp Văn bản 1">
            <a:extLst>
              <a:ext uri="{FF2B5EF4-FFF2-40B4-BE49-F238E27FC236}">
                <a16:creationId xmlns:a16="http://schemas.microsoft.com/office/drawing/2014/main" id="{2FD399CE-CAC0-9ED2-57BC-8D66C6414434}"/>
              </a:ext>
            </a:extLst>
          </p:cNvPr>
          <p:cNvSpPr txBox="1"/>
          <p:nvPr/>
        </p:nvSpPr>
        <p:spPr>
          <a:xfrm>
            <a:off x="1419726" y="2069432"/>
            <a:ext cx="9456821" cy="1200329"/>
          </a:xfrm>
          <a:prstGeom prst="rect">
            <a:avLst/>
          </a:prstGeom>
          <a:solidFill>
            <a:schemeClr val="accent4">
              <a:lumMod val="60000"/>
              <a:lumOff val="40000"/>
            </a:schemeClr>
          </a:solidFill>
        </p:spPr>
        <p:txBody>
          <a:bodyPr wrap="square" rtlCol="0">
            <a:spAutoFit/>
          </a:bodyPr>
          <a:lstStyle/>
          <a:p>
            <a:r>
              <a:rPr lang="vi-VN" sz="3600" dirty="0"/>
              <a:t>MỜI MỌI NGƯỜI XEM BÀI THUYẾT TRÌNH CỦA CHÚNG EM</a:t>
            </a:r>
          </a:p>
        </p:txBody>
      </p:sp>
      <p:sp>
        <p:nvSpPr>
          <p:cNvPr id="3" name="AutoShape 2">
            <a:extLst>
              <a:ext uri="{FF2B5EF4-FFF2-40B4-BE49-F238E27FC236}">
                <a16:creationId xmlns:a16="http://schemas.microsoft.com/office/drawing/2014/main" id="{CFD26279-F542-A77B-FA18-8A4F7348D937}"/>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8072221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571</Words>
  <Application>Microsoft Office PowerPoint</Application>
  <PresentationFormat>Màn hình rộng</PresentationFormat>
  <Paragraphs>32</Paragraphs>
  <Slides>15</Slides>
  <Notes>8</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15</vt:i4>
      </vt:variant>
    </vt:vector>
  </HeadingPairs>
  <TitlesOfParts>
    <vt:vector size="21" baseType="lpstr">
      <vt:lpstr>Agave Nerd Font</vt:lpstr>
      <vt:lpstr>Arial</vt:lpstr>
      <vt:lpstr>SegoeuiPc</vt:lpstr>
      <vt:lpstr>Times New Roman</vt:lpstr>
      <vt:lpstr>Wingdings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Tiến Đạt Châu</dc:creator>
  <cp:lastModifiedBy>Tiến Đạt Châu</cp:lastModifiedBy>
  <cp:revision>3</cp:revision>
  <dcterms:created xsi:type="dcterms:W3CDTF">2024-09-13T13:33:15Z</dcterms:created>
  <dcterms:modified xsi:type="dcterms:W3CDTF">2024-09-13T15:49:35Z</dcterms:modified>
</cp:coreProperties>
</file>